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7"/>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 id="289" r:id="rId23"/>
    <p:sldId id="286" r:id="rId24"/>
    <p:sldId id="287" r:id="rId25"/>
    <p:sldId id="288" r:id="rId26"/>
  </p:sldIdLst>
  <p:sldSz cx="9144000" cy="6858000" type="screen4x3"/>
  <p:notesSz cx="6742113"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85242" autoAdjust="0"/>
  </p:normalViewPr>
  <p:slideViewPr>
    <p:cSldViewPr>
      <p:cViewPr varScale="1">
        <p:scale>
          <a:sx n="104" d="100"/>
          <a:sy n="104" d="100"/>
        </p:scale>
        <p:origin x="117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818395"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903288" y="739775"/>
            <a:ext cx="4935537" cy="37020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485" name="Rectangle 5"/>
          <p:cNvSpPr>
            <a:spLocks noGrp="1" noChangeArrowheads="1"/>
          </p:cNvSpPr>
          <p:nvPr>
            <p:ph type="body" sz="quarter" idx="3"/>
          </p:nvPr>
        </p:nvSpPr>
        <p:spPr bwMode="auto">
          <a:xfrm>
            <a:off x="674822" y="4690190"/>
            <a:ext cx="5392469" cy="444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1"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818395"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hyperlink" Target="https://plus.google.com/117391618085377601886/posts" TargetMode="External"/><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4.png"/><Relationship Id="rId14" Type="http://schemas.openxmlformats.org/officeDocument/2006/relationships/hyperlink" Target="http://en.wikipedia.org/wiki/Atme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267200" y="2601688"/>
            <a:ext cx="4131738" cy="21989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695446900"/>
              </p:ext>
            </p:extLst>
          </p:nvPr>
        </p:nvGraphicFramePr>
        <p:xfrm>
          <a:off x="609601" y="1676400"/>
          <a:ext cx="3090600" cy="4572000"/>
        </p:xfrm>
        <a:graphic>
          <a:graphicData uri="http://schemas.openxmlformats.org/drawingml/2006/table">
            <a:tbl>
              <a:tblPr firstRow="1" bandRow="1">
                <a:tableStyleId>{ED083AE6-46FA-4A59-8FB0-9F97EB10719F}</a:tableStyleId>
              </a:tblPr>
              <a:tblGrid>
                <a:gridCol w="390630"/>
                <a:gridCol w="1212418"/>
                <a:gridCol w="396753"/>
                <a:gridCol w="1090799"/>
              </a:tblGrid>
              <a:tr h="45720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5720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Light Sensor</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err="1" smtClean="0"/>
                        <a:t>LP_out</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57200">
                <a:tc>
                  <a:txBody>
                    <a:bodyPr/>
                    <a:lstStyle/>
                    <a:p>
                      <a:pPr algn="ctr"/>
                      <a:r>
                        <a:rPr lang="en-US" sz="1100" b="1" dirty="0" smtClean="0"/>
                        <a:t>5</a:t>
                      </a:r>
                      <a:endParaRPr lang="en-US" sz="1100" b="1" dirty="0"/>
                    </a:p>
                  </a:txBody>
                  <a:tcPr anchor="ctr"/>
                </a:tc>
                <a:tc>
                  <a:txBody>
                    <a:bodyPr/>
                    <a:lstStyle/>
                    <a:p>
                      <a:pPr algn="ctr"/>
                      <a:r>
                        <a:rPr lang="en-US" sz="1100" dirty="0" smtClean="0"/>
                        <a:t>GPIO1</a:t>
                      </a:r>
                      <a:endParaRPr lang="en-US" sz="1100" dirty="0"/>
                    </a:p>
                  </a:txBody>
                  <a:tcPr anchor="ctr"/>
                </a:tc>
                <a:tc>
                  <a:txBody>
                    <a:bodyPr/>
                    <a:lstStyle/>
                    <a:p>
                      <a:pPr algn="ctr"/>
                      <a:r>
                        <a:rPr lang="en-US" sz="1100" b="1" dirty="0" smtClean="0"/>
                        <a:t>6</a:t>
                      </a:r>
                      <a:endParaRPr lang="en-US" sz="1100" b="1" dirty="0"/>
                    </a:p>
                  </a:txBody>
                  <a:tcPr anchor="ctr"/>
                </a:tc>
                <a:tc>
                  <a:txBody>
                    <a:bodyPr/>
                    <a:lstStyle/>
                    <a:p>
                      <a:pPr algn="ctr"/>
                      <a:r>
                        <a:rPr lang="en-US" sz="1100" dirty="0" smtClean="0"/>
                        <a:t>GPIO2</a:t>
                      </a:r>
                      <a:endParaRPr lang="en-US" sz="1100" dirty="0"/>
                    </a:p>
                  </a:txBody>
                  <a:tcPr anchor="ctr"/>
                </a:tc>
              </a:tr>
              <a:tr h="45720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LED</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LP_IN</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9</a:t>
                      </a:r>
                      <a:endParaRPr lang="en-US" sz="1100" b="1" dirty="0"/>
                    </a:p>
                  </a:txBody>
                  <a:tcPr anchor="ctr"/>
                </a:tc>
                <a:tc>
                  <a:txBody>
                    <a:bodyPr/>
                    <a:lstStyle/>
                    <a:p>
                      <a:pPr algn="ctr"/>
                      <a:r>
                        <a:rPr lang="en-US" sz="1100" dirty="0" smtClean="0"/>
                        <a:t>TEMP_ALERT</a:t>
                      </a:r>
                      <a:endParaRPr lang="en-US" sz="1100" dirty="0"/>
                    </a:p>
                  </a:txBody>
                  <a:tcPr anchor="ctr"/>
                </a:tc>
                <a:tc>
                  <a:txBody>
                    <a:bodyPr/>
                    <a:lstStyle/>
                    <a:p>
                      <a:pPr algn="ctr"/>
                      <a:r>
                        <a:rPr lang="en-US" sz="1100" b="1" dirty="0" smtClean="0"/>
                        <a:t>10</a:t>
                      </a:r>
                      <a:endParaRPr lang="en-US" sz="1100" b="1" dirty="0"/>
                    </a:p>
                  </a:txBody>
                  <a:tcPr anchor="ctr"/>
                </a:tc>
                <a:tc>
                  <a:txBody>
                    <a:bodyPr/>
                    <a:lstStyle/>
                    <a:p>
                      <a:pPr algn="ctr"/>
                      <a:r>
                        <a:rPr lang="en-US" sz="1100" dirty="0" smtClean="0"/>
                        <a:t>MicroSD</a:t>
                      </a:r>
                      <a:r>
                        <a:rPr lang="en-US" sz="1100" baseline="0" dirty="0" smtClean="0"/>
                        <a:t> Detect</a:t>
                      </a:r>
                      <a:endParaRPr lang="en-US" sz="1100" dirty="0"/>
                    </a:p>
                  </a:txBody>
                  <a:tcPr anchor="ctr"/>
                </a:tc>
              </a:tr>
              <a:tr h="45720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TWI_SDA</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TWI_SCL</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13</a:t>
                      </a:r>
                      <a:endParaRPr lang="en-US" sz="1100" b="1" dirty="0"/>
                    </a:p>
                  </a:txBody>
                  <a:tcPr anchor="ctr"/>
                </a:tc>
                <a:tc>
                  <a:txBody>
                    <a:bodyPr/>
                    <a:lstStyle/>
                    <a:p>
                      <a:pPr algn="ctr"/>
                      <a:r>
                        <a:rPr lang="en-US" sz="1100" dirty="0" smtClean="0"/>
                        <a:t>UART_RX</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UART_TX</a:t>
                      </a:r>
                      <a:endParaRPr lang="en-US" sz="1100" dirty="0"/>
                    </a:p>
                  </a:txBody>
                  <a:tcPr anchor="ctr"/>
                </a:tc>
              </a:tr>
              <a:tr h="45720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algn="ctr"/>
                      <a:r>
                        <a:rPr lang="en-US" sz="1100" dirty="0" smtClean="0"/>
                        <a:t>MicroSD</a:t>
                      </a:r>
                      <a:r>
                        <a:rPr lang="en-US" sz="1100" baseline="0" dirty="0" smtClean="0"/>
                        <a:t> </a:t>
                      </a:r>
                      <a:r>
                        <a:rPr lang="en-US" sz="1100" dirty="0" smtClean="0"/>
                        <a:t>SS</a:t>
                      </a:r>
                      <a:endParaRPr lang="en-US" sz="1100" dirty="0"/>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SPI_MOSI</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17</a:t>
                      </a:r>
                      <a:endParaRPr lang="en-US" sz="1100" b="1" dirty="0"/>
                    </a:p>
                  </a:txBody>
                  <a:tcPr anchor="ctr"/>
                </a:tc>
                <a:tc>
                  <a:txBody>
                    <a:bodyPr/>
                    <a:lstStyle/>
                    <a:p>
                      <a:pPr algn="ctr"/>
                      <a:r>
                        <a:rPr lang="en-US" sz="1100" dirty="0" smtClean="0"/>
                        <a:t>SPI_MISO</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SPI_SCK</a:t>
                      </a:r>
                      <a:endParaRPr lang="en-US" sz="1100" dirty="0"/>
                    </a:p>
                  </a:txBody>
                  <a:tcPr anchor="ctr"/>
                </a:tc>
              </a:tr>
              <a:tr h="45720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cxnSp>
        <p:nvCxnSpPr>
          <p:cNvPr id="9" name="Straight Connector 8"/>
          <p:cNvCxnSpPr/>
          <p:nvPr/>
        </p:nvCxnSpPr>
        <p:spPr>
          <a:xfrm flipH="1">
            <a:off x="5676900"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581776" y="2047876"/>
            <a:ext cx="1" cy="12572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995977" y="2013586"/>
            <a:ext cx="1" cy="138302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81924" y="3886200"/>
            <a:ext cx="1" cy="128587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81600" y="1751239"/>
            <a:ext cx="1000649" cy="38236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Light </a:t>
            </a:r>
            <a:r>
              <a:rPr lang="fr-FR" sz="1100" dirty="0" err="1" smtClean="0">
                <a:solidFill>
                  <a:schemeClr val="bg1">
                    <a:lumMod val="75000"/>
                  </a:schemeClr>
                </a:solidFill>
              </a:rPr>
              <a:t>Sensor</a:t>
            </a:r>
            <a:endParaRPr lang="fr-FR" sz="1100" dirty="0">
              <a:solidFill>
                <a:schemeClr val="bg1">
                  <a:lumMod val="75000"/>
                </a:schemeClr>
              </a:solidFill>
            </a:endParaRPr>
          </a:p>
        </p:txBody>
      </p:sp>
      <p:sp>
        <p:nvSpPr>
          <p:cNvPr id="18" name="TextBox 17"/>
          <p:cNvSpPr txBox="1"/>
          <p:nvPr/>
        </p:nvSpPr>
        <p:spPr>
          <a:xfrm>
            <a:off x="6248401"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Low</a:t>
            </a:r>
            <a:r>
              <a:rPr lang="fr-FR" sz="1100" dirty="0" smtClean="0">
                <a:solidFill>
                  <a:schemeClr val="bg1">
                    <a:lumMod val="75000"/>
                  </a:schemeClr>
                </a:solidFill>
              </a:rPr>
              <a:t> </a:t>
            </a:r>
            <a:r>
              <a:rPr lang="fr-FR" sz="1100" dirty="0" err="1" smtClean="0">
                <a:solidFill>
                  <a:schemeClr val="bg1">
                    <a:lumMod val="75000"/>
                  </a:schemeClr>
                </a:solidFill>
              </a:rPr>
              <a:t>pass</a:t>
            </a:r>
            <a:r>
              <a:rPr lang="fr-FR" sz="1100" dirty="0" smtClean="0">
                <a:solidFill>
                  <a:schemeClr val="bg1">
                    <a:lumMod val="75000"/>
                  </a:schemeClr>
                </a:solidFill>
              </a:rPr>
              <a:t> </a:t>
            </a:r>
            <a:r>
              <a:rPr lang="fr-FR" sz="1100" dirty="0" err="1" smtClean="0">
                <a:solidFill>
                  <a:schemeClr val="bg1">
                    <a:lumMod val="75000"/>
                  </a:schemeClr>
                </a:solidFill>
              </a:rPr>
              <a:t>filter</a:t>
            </a:r>
            <a:r>
              <a:rPr lang="fr-FR" sz="1100" dirty="0" smtClean="0">
                <a:solidFill>
                  <a:schemeClr val="bg1">
                    <a:lumMod val="75000"/>
                  </a:schemeClr>
                </a:solidFill>
              </a:rPr>
              <a:t> (LP)</a:t>
            </a:r>
            <a:endParaRPr lang="fr-FR" sz="1100" dirty="0">
              <a:solidFill>
                <a:schemeClr val="bg1">
                  <a:lumMod val="75000"/>
                </a:schemeClr>
              </a:solidFill>
            </a:endParaRPr>
          </a:p>
        </p:txBody>
      </p:sp>
      <p:sp>
        <p:nvSpPr>
          <p:cNvPr id="20" name="TextBox 19"/>
          <p:cNvSpPr txBox="1"/>
          <p:nvPr/>
        </p:nvSpPr>
        <p:spPr>
          <a:xfrm>
            <a:off x="7348277"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microSD</a:t>
            </a:r>
            <a:r>
              <a:rPr lang="fr-FR" sz="1100" dirty="0" smtClean="0">
                <a:solidFill>
                  <a:schemeClr val="bg1">
                    <a:lumMod val="75000"/>
                  </a:schemeClr>
                </a:solidFill>
              </a:rPr>
              <a:t> </a:t>
            </a:r>
            <a:r>
              <a:rPr lang="fr-FR" sz="1100" dirty="0" err="1" smtClean="0">
                <a:solidFill>
                  <a:schemeClr val="bg1">
                    <a:lumMod val="75000"/>
                  </a:schemeClr>
                </a:solidFill>
              </a:rPr>
              <a:t>card</a:t>
            </a:r>
            <a:r>
              <a:rPr lang="fr-FR" sz="1100" dirty="0" smtClean="0">
                <a:solidFill>
                  <a:schemeClr val="bg1">
                    <a:lumMod val="75000"/>
                  </a:schemeClr>
                </a:solidFill>
              </a:rPr>
              <a:t> slot (SPI)</a:t>
            </a:r>
            <a:endParaRPr lang="fr-FR" sz="1100" dirty="0">
              <a:solidFill>
                <a:schemeClr val="bg1">
                  <a:lumMod val="75000"/>
                </a:schemeClr>
              </a:solidFill>
            </a:endParaRPr>
          </a:p>
        </p:txBody>
      </p:sp>
      <p:sp>
        <p:nvSpPr>
          <p:cNvPr id="22" name="TextBox 21"/>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Temperature</a:t>
            </a:r>
            <a:r>
              <a:rPr lang="fr-FR" sz="1100" dirty="0" smtClean="0">
                <a:solidFill>
                  <a:schemeClr val="bg1">
                    <a:lumMod val="75000"/>
                  </a:schemeClr>
                </a:solidFill>
              </a:rPr>
              <a:t> </a:t>
            </a:r>
            <a:r>
              <a:rPr lang="fr-FR" sz="1100" dirty="0" err="1" smtClean="0">
                <a:solidFill>
                  <a:schemeClr val="bg1">
                    <a:lumMod val="75000"/>
                  </a:schemeClr>
                </a:solidFill>
              </a:rPr>
              <a:t>Sensor</a:t>
            </a:r>
            <a:r>
              <a:rPr lang="fr-FR" sz="1100" dirty="0" smtClean="0">
                <a:solidFill>
                  <a:schemeClr val="bg1">
                    <a:lumMod val="75000"/>
                  </a:schemeClr>
                </a:solidFill>
              </a:rPr>
              <a:t>  (TWI)</a:t>
            </a:r>
            <a:endParaRPr lang="fr-FR" sz="1100" dirty="0">
              <a:solidFill>
                <a:schemeClr val="bg1">
                  <a:lumMod val="75000"/>
                </a:schemeClr>
              </a:solidFill>
            </a:endParaRPr>
          </a:p>
        </p:txBody>
      </p:sp>
      <p:sp>
        <p:nvSpPr>
          <p:cNvPr id="24" name="TextBox 23"/>
          <p:cNvSpPr txBox="1"/>
          <p:nvPr/>
        </p:nvSpPr>
        <p:spPr>
          <a:xfrm>
            <a:off x="4909352" y="5181600"/>
            <a:ext cx="1000649" cy="382362"/>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LED</a:t>
            </a:r>
            <a:endParaRPr lang="fr-FR" sz="1100" dirty="0">
              <a:solidFill>
                <a:schemeClr val="bg1">
                  <a:lumMod val="75000"/>
                </a:schemeClr>
              </a:solidFill>
            </a:endParaRPr>
          </a:p>
        </p:txBody>
      </p:sp>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rot="16200000">
            <a:off x="4454897" y="1869703"/>
            <a:ext cx="3505200" cy="388059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286545584"/>
              </p:ext>
            </p:extLst>
          </p:nvPr>
        </p:nvGraphicFramePr>
        <p:xfrm>
          <a:off x="762000" y="1676400"/>
          <a:ext cx="2819400" cy="4267200"/>
        </p:xfrm>
        <a:graphic>
          <a:graphicData uri="http://schemas.openxmlformats.org/drawingml/2006/table">
            <a:tbl>
              <a:tblPr firstRow="1" bandRow="1">
                <a:tableStyleId>{ED083AE6-46FA-4A59-8FB0-9F97EB10719F}</a:tableStyleId>
              </a:tblPr>
              <a:tblGrid>
                <a:gridCol w="381002"/>
                <a:gridCol w="990598"/>
                <a:gridCol w="381000"/>
                <a:gridCol w="1066800"/>
              </a:tblGrid>
              <a:tr h="42672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2672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BUTTON2</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BUTTON3</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26720">
                <a:tc>
                  <a:txBody>
                    <a:bodyPr/>
                    <a:lstStyle/>
                    <a:p>
                      <a:pPr algn="ctr"/>
                      <a:r>
                        <a:rPr lang="en-US" sz="1100" b="1" dirty="0" smtClean="0"/>
                        <a:t>5</a:t>
                      </a:r>
                      <a:endParaRPr lang="en-US" sz="1100" b="1" dirty="0"/>
                    </a:p>
                  </a:txBody>
                  <a:tcPr anchor="ctr"/>
                </a:tc>
                <a:tc>
                  <a:txBody>
                    <a:bodyPr/>
                    <a:lstStyle/>
                    <a:p>
                      <a:pPr algn="ctr"/>
                      <a:r>
                        <a:rPr lang="en-US" sz="1100" dirty="0" smtClean="0"/>
                        <a:t>OLED DATA_CMD</a:t>
                      </a:r>
                      <a:endParaRPr lang="en-US" sz="1100" dirty="0"/>
                    </a:p>
                  </a:txBody>
                  <a:tcPr anchor="ctr"/>
                </a:tc>
                <a:tc>
                  <a:txBody>
                    <a:bodyPr/>
                    <a:lstStyle/>
                    <a:p>
                      <a:pPr algn="ctr"/>
                      <a:r>
                        <a:rPr lang="en-US" sz="1100" b="1" dirty="0" smtClean="0"/>
                        <a:t>6</a:t>
                      </a:r>
                      <a:endParaRPr lang="en-US" sz="1100" b="1" dirty="0"/>
                    </a:p>
                  </a:txBody>
                  <a:tcPr anchor="ctr"/>
                </a:tc>
                <a:tc>
                  <a:txBody>
                    <a:bodyPr/>
                    <a:lstStyle/>
                    <a:p>
                      <a:pPr algn="ctr"/>
                      <a:r>
                        <a:rPr lang="en-US" sz="1100" dirty="0" smtClean="0"/>
                        <a:t>LED3</a:t>
                      </a:r>
                      <a:endParaRPr lang="en-US" sz="1100" dirty="0"/>
                    </a:p>
                  </a:txBody>
                  <a:tcPr anchor="ctr"/>
                </a:tc>
              </a:tr>
              <a:tr h="42672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LED1</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LED2</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9</a:t>
                      </a:r>
                      <a:endParaRPr lang="en-US" sz="1100" b="1" dirty="0"/>
                    </a:p>
                  </a:txBody>
                  <a:tcPr anchor="ctr"/>
                </a:tc>
                <a:tc>
                  <a:txBody>
                    <a:bodyPr/>
                    <a:lstStyle/>
                    <a:p>
                      <a:pPr algn="ctr"/>
                      <a:r>
                        <a:rPr lang="en-US" sz="1100" dirty="0" smtClean="0"/>
                        <a:t>BUTTON1</a:t>
                      </a:r>
                      <a:endParaRPr lang="en-US" sz="1100" dirty="0"/>
                    </a:p>
                  </a:txBody>
                  <a:tcPr anchor="ctr"/>
                </a:tc>
                <a:tc>
                  <a:txBody>
                    <a:bodyPr/>
                    <a:lstStyle/>
                    <a:p>
                      <a:pPr algn="ctr"/>
                      <a:r>
                        <a:rPr lang="en-US" sz="1100" b="1" dirty="0" smtClean="0"/>
                        <a:t>10</a:t>
                      </a:r>
                      <a:endParaRPr lang="en-US" sz="1100" b="1" dirty="0"/>
                    </a:p>
                  </a:txBody>
                  <a:tcPr anchor="ctr"/>
                </a:tc>
                <a:tc>
                  <a:txBody>
                    <a:bodyPr/>
                    <a:lstStyle/>
                    <a:p>
                      <a:pPr algn="ctr"/>
                      <a:r>
                        <a:rPr lang="en-US" sz="1100" dirty="0" smtClean="0"/>
                        <a:t>OLED RESET</a:t>
                      </a:r>
                      <a:endParaRPr lang="en-US" sz="1100" dirty="0"/>
                    </a:p>
                  </a:txBody>
                  <a:tcPr anchor="ctr"/>
                </a:tc>
              </a:tr>
              <a:tr h="42672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13</a:t>
                      </a:r>
                      <a:endParaRPr lang="en-US" sz="1100" b="1" dirty="0"/>
                    </a:p>
                  </a:txBody>
                  <a:tcPr anchor="ctr"/>
                </a:tc>
                <a:tc>
                  <a:txBody>
                    <a:bodyPr/>
                    <a:lstStyle/>
                    <a:p>
                      <a:pPr algn="ctr"/>
                      <a:r>
                        <a:rPr lang="en-US" sz="1100" dirty="0" smtClean="0"/>
                        <a:t>NC</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NC</a:t>
                      </a:r>
                      <a:endParaRPr lang="en-US" sz="1100" dirty="0"/>
                    </a:p>
                  </a:txBody>
                  <a:tcPr anchor="ctr"/>
                </a:tc>
              </a:tr>
              <a:tr h="42672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algn="ctr"/>
                      <a:r>
                        <a:rPr lang="en-US" sz="1100" dirty="0" smtClean="0"/>
                        <a:t>OLED</a:t>
                      </a:r>
                      <a:r>
                        <a:rPr lang="en-US" sz="1100" baseline="0" dirty="0" smtClean="0"/>
                        <a:t> SS</a:t>
                      </a:r>
                      <a:endParaRPr lang="en-US" sz="1100" dirty="0"/>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 </a:t>
                      </a:r>
                      <a:r>
                        <a:rPr lang="en-US" sz="1100" baseline="0" dirty="0" smtClean="0"/>
                        <a:t> MOSI</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17</a:t>
                      </a:r>
                      <a:endParaRPr lang="en-US" sz="1100" b="1" dirty="0"/>
                    </a:p>
                  </a:txBody>
                  <a:tcPr anchor="ctr"/>
                </a:tc>
                <a:tc>
                  <a:txBody>
                    <a:bodyPr/>
                    <a:lstStyle/>
                    <a:p>
                      <a:pPr algn="ctr"/>
                      <a:r>
                        <a:rPr lang="en-US" sz="1100" dirty="0" smtClean="0"/>
                        <a:t>NC</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 SCK</a:t>
                      </a:r>
                      <a:endParaRPr lang="en-US" sz="1100" dirty="0"/>
                    </a:p>
                  </a:txBody>
                  <a:tcPr anchor="ctr"/>
                </a:tc>
              </a:tr>
              <a:tr h="42672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cxnSp>
        <p:nvCxnSpPr>
          <p:cNvPr id="8" name="Straight Connector 7"/>
          <p:cNvCxnSpPr/>
          <p:nvPr/>
        </p:nvCxnSpPr>
        <p:spPr>
          <a:xfrm>
            <a:off x="5630972" y="1828798"/>
            <a:ext cx="7828" cy="14478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77025" y="1704975"/>
            <a:ext cx="0" cy="1227213"/>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58050" y="4800600"/>
            <a:ext cx="0" cy="1014224"/>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0724" y="1447798"/>
            <a:ext cx="1000649" cy="380999"/>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LEDs</a:t>
            </a:r>
            <a:endParaRPr lang="fr-FR" sz="1100" dirty="0">
              <a:solidFill>
                <a:schemeClr val="bg1">
                  <a:lumMod val="75000"/>
                </a:schemeClr>
              </a:solidFill>
            </a:endParaRPr>
          </a:p>
        </p:txBody>
      </p:sp>
      <p:sp>
        <p:nvSpPr>
          <p:cNvPr id="7" name="TextBox 6"/>
          <p:cNvSpPr txBox="1"/>
          <p:nvPr/>
        </p:nvSpPr>
        <p:spPr>
          <a:xfrm>
            <a:off x="5095351" y="1447798"/>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OLED Display (SPI)</a:t>
            </a:r>
            <a:endParaRPr lang="fr-FR" sz="1100" dirty="0">
              <a:solidFill>
                <a:schemeClr val="bg1">
                  <a:lumMod val="75000"/>
                </a:schemeClr>
              </a:solidFill>
            </a:endParaRPr>
          </a:p>
        </p:txBody>
      </p:sp>
      <p:sp>
        <p:nvSpPr>
          <p:cNvPr id="16" name="TextBox 15"/>
          <p:cNvSpPr txBox="1"/>
          <p:nvPr/>
        </p:nvSpPr>
        <p:spPr>
          <a:xfrm>
            <a:off x="6738675" y="5753100"/>
            <a:ext cx="1000649" cy="381000"/>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Push Buttons</a:t>
            </a:r>
            <a:endParaRPr lang="fr-FR" sz="1100" dirty="0">
              <a:solidFill>
                <a:schemeClr val="bg1">
                  <a:lumMod val="75000"/>
                </a:schemeClr>
              </a:solidFill>
            </a:endParaRPr>
          </a:p>
        </p:txBody>
      </p:sp>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2200" y="2603965"/>
            <a:ext cx="4422622" cy="2438400"/>
          </a:xfrm>
          <a:prstGeom prst="rect">
            <a:avLst/>
          </a:prstGeom>
        </p:spPr>
      </p:pic>
      <p:cxnSp>
        <p:nvCxnSpPr>
          <p:cNvPr id="8" name="Straight Connector 7"/>
          <p:cNvCxnSpPr/>
          <p:nvPr/>
        </p:nvCxnSpPr>
        <p:spPr>
          <a:xfrm>
            <a:off x="5361708" y="2108666"/>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48201" y="1652268"/>
            <a:ext cx="1756634" cy="492651"/>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Internal</a:t>
            </a:r>
            <a:r>
              <a:rPr lang="fr-FR" sz="1100" dirty="0" smtClean="0">
                <a:solidFill>
                  <a:schemeClr val="bg1">
                    <a:lumMod val="75000"/>
                  </a:schemeClr>
                </a:solidFill>
              </a:rPr>
              <a:t> Power In/</a:t>
            </a:r>
            <a:r>
              <a:rPr lang="fr-FR" sz="1100" dirty="0" err="1" smtClean="0">
                <a:solidFill>
                  <a:schemeClr val="bg1">
                    <a:lumMod val="75000"/>
                  </a:schemeClr>
                </a:solidFill>
              </a:rPr>
              <a:t>External</a:t>
            </a:r>
            <a:r>
              <a:rPr lang="fr-FR" sz="1100" dirty="0" smtClean="0">
                <a:solidFill>
                  <a:schemeClr val="bg1">
                    <a:lumMod val="75000"/>
                  </a:schemeClr>
                </a:solidFill>
              </a:rPr>
              <a:t> Power Out area</a:t>
            </a:r>
            <a:endParaRPr lang="fr-FR" sz="1100" dirty="0">
              <a:solidFill>
                <a:schemeClr val="bg1">
                  <a:lumMod val="75000"/>
                </a:schemeClr>
              </a:solidFill>
            </a:endParaRPr>
          </a:p>
        </p:txBody>
      </p:sp>
      <p:cxnSp>
        <p:nvCxnSpPr>
          <p:cNvPr id="10" name="Straight Connector 9"/>
          <p:cNvCxnSpPr/>
          <p:nvPr/>
        </p:nvCxnSpPr>
        <p:spPr>
          <a:xfrm flipH="1">
            <a:off x="6324600" y="4114800"/>
            <a:ext cx="118384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62239" y="4989041"/>
            <a:ext cx="1" cy="49602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565191" y="2832565"/>
            <a:ext cx="9428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31991" y="2908765"/>
            <a:ext cx="10642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10149" y="3492454"/>
            <a:ext cx="2534699" cy="1304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310149" y="4796847"/>
            <a:ext cx="2534699" cy="254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10149" y="2696548"/>
            <a:ext cx="2534699" cy="536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14" idx="0"/>
          </p:cNvCxnSpPr>
          <p:nvPr/>
        </p:nvCxnSpPr>
        <p:spPr>
          <a:xfrm>
            <a:off x="4259911" y="4033396"/>
            <a:ext cx="2" cy="1310316"/>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407937" y="2698380"/>
            <a:ext cx="974063" cy="41491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External</a:t>
            </a:r>
            <a:r>
              <a:rPr lang="fr-FR" sz="1100" dirty="0" smtClean="0">
                <a:solidFill>
                  <a:schemeClr val="bg1">
                    <a:lumMod val="75000"/>
                  </a:schemeClr>
                </a:solidFill>
              </a:rPr>
              <a:t> 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7" name="TextBox 6"/>
          <p:cNvSpPr txBox="1"/>
          <p:nvPr/>
        </p:nvSpPr>
        <p:spPr>
          <a:xfrm>
            <a:off x="7407937" y="3837212"/>
            <a:ext cx="914399" cy="572863"/>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Remapped</a:t>
            </a:r>
            <a:r>
              <a:rPr lang="fr-FR" sz="1100" dirty="0" smtClean="0">
                <a:solidFill>
                  <a:schemeClr val="bg1">
                    <a:lumMod val="75000"/>
                  </a:schemeClr>
                </a:solidFill>
              </a:rPr>
              <a:t> Extension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6" name="TextBox 5"/>
          <p:cNvSpPr txBox="1"/>
          <p:nvPr/>
        </p:nvSpPr>
        <p:spPr>
          <a:xfrm>
            <a:off x="684778" y="2629864"/>
            <a:ext cx="974063" cy="414918"/>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11" name="TextBox 10"/>
          <p:cNvSpPr txBox="1"/>
          <p:nvPr/>
        </p:nvSpPr>
        <p:spPr>
          <a:xfrm>
            <a:off x="5161914" y="534371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GND/VCC Area</a:t>
            </a:r>
            <a:endParaRPr lang="fr-FR" sz="1100" dirty="0">
              <a:solidFill>
                <a:schemeClr val="bg1">
                  <a:lumMod val="75000"/>
                </a:schemeClr>
              </a:solidFill>
            </a:endParaRPr>
          </a:p>
        </p:txBody>
      </p:sp>
      <p:sp>
        <p:nvSpPr>
          <p:cNvPr id="14" name="TextBox 13"/>
          <p:cNvSpPr txBox="1"/>
          <p:nvPr/>
        </p:nvSpPr>
        <p:spPr>
          <a:xfrm>
            <a:off x="3781151" y="5343712"/>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Prototype Area</a:t>
            </a:r>
            <a:endParaRPr lang="fr-FR" sz="1100" dirty="0">
              <a:solidFill>
                <a:schemeClr val="bg1">
                  <a:lumMod val="75000"/>
                </a:schemeClr>
              </a:solidFill>
            </a:endParaRPr>
          </a:p>
        </p:txBody>
      </p:sp>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195597" y="2514600"/>
            <a:ext cx="3449976" cy="18288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76286721"/>
              </p:ext>
            </p:extLst>
          </p:nvPr>
        </p:nvGraphicFramePr>
        <p:xfrm>
          <a:off x="543291" y="1640952"/>
          <a:ext cx="3180460" cy="4267200"/>
        </p:xfrm>
        <a:graphic>
          <a:graphicData uri="http://schemas.openxmlformats.org/drawingml/2006/table">
            <a:tbl>
              <a:tblPr firstRow="1" bandRow="1">
                <a:tableStyleId>{ED083AE6-46FA-4A59-8FB0-9F97EB10719F}</a:tableStyleId>
              </a:tblPr>
              <a:tblGrid>
                <a:gridCol w="348582"/>
                <a:gridCol w="1332158"/>
                <a:gridCol w="349677"/>
                <a:gridCol w="1150043"/>
              </a:tblGrid>
              <a:tr h="42672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2672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NC</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NC</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26720">
                <a:tc>
                  <a:txBody>
                    <a:bodyPr/>
                    <a:lstStyle/>
                    <a:p>
                      <a:pPr algn="ctr"/>
                      <a:r>
                        <a:rPr lang="en-US" sz="1100" b="1" dirty="0" smtClean="0"/>
                        <a:t>5</a:t>
                      </a:r>
                      <a:endParaRPr lang="en-US" sz="1100" b="1" dirty="0"/>
                    </a:p>
                  </a:txBody>
                  <a:tcPr anchor="ctr"/>
                </a:tc>
                <a:tc>
                  <a:txBody>
                    <a:bodyPr/>
                    <a:lstStyle/>
                    <a:p>
                      <a:pPr algn="ctr"/>
                      <a:r>
                        <a:rPr lang="en-US" sz="1100" kern="1200" dirty="0" smtClean="0">
                          <a:solidFill>
                            <a:schemeClr val="tx1"/>
                          </a:solidFill>
                          <a:latin typeface="+mn-lt"/>
                          <a:ea typeface="+mn-ea"/>
                          <a:cs typeface="+mn-cs"/>
                        </a:rPr>
                        <a:t>WINC1500 RESET</a:t>
                      </a:r>
                      <a:endParaRPr lang="en-US" sz="1100" kern="1200" dirty="0">
                        <a:solidFill>
                          <a:schemeClr val="tx1"/>
                        </a:solidFill>
                        <a:latin typeface="+mn-lt"/>
                        <a:ea typeface="+mn-ea"/>
                        <a:cs typeface="+mn-cs"/>
                      </a:endParaRPr>
                    </a:p>
                  </a:txBody>
                  <a:tcPr anchor="ctr"/>
                </a:tc>
                <a:tc>
                  <a:txBody>
                    <a:bodyPr/>
                    <a:lstStyle/>
                    <a:p>
                      <a:pPr algn="ctr"/>
                      <a:r>
                        <a:rPr lang="en-US" sz="1100" b="1" dirty="0" smtClean="0"/>
                        <a:t>6</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WINC1500</a:t>
                      </a:r>
                      <a:r>
                        <a:rPr lang="en-US" sz="1100" baseline="0" dirty="0" smtClean="0"/>
                        <a:t> WAKE</a:t>
                      </a:r>
                      <a:endParaRPr lang="en-US" sz="1100" dirty="0" smtClean="0"/>
                    </a:p>
                  </a:txBody>
                  <a:tcPr anchor="ctr"/>
                </a:tc>
              </a:tr>
              <a:tr h="42672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9</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 IRQ</a:t>
                      </a:r>
                    </a:p>
                  </a:txBody>
                  <a:tcPr anchor="ctr"/>
                </a:tc>
                <a:tc>
                  <a:txBody>
                    <a:bodyPr/>
                    <a:lstStyle/>
                    <a:p>
                      <a:pPr algn="ctr"/>
                      <a:r>
                        <a:rPr lang="en-US" sz="1100" b="1" dirty="0" smtClean="0"/>
                        <a:t>10</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 CHIP</a:t>
                      </a:r>
                      <a:r>
                        <a:rPr lang="en-US" sz="1100" kern="1200" baseline="0" dirty="0" smtClean="0">
                          <a:solidFill>
                            <a:schemeClr val="tx1"/>
                          </a:solidFill>
                          <a:latin typeface="+mn-lt"/>
                          <a:ea typeface="+mn-ea"/>
                          <a:cs typeface="+mn-cs"/>
                        </a:rPr>
                        <a:t> ENABLE</a:t>
                      </a:r>
                      <a:endParaRPr lang="en-US" sz="1100" kern="1200" dirty="0" smtClean="0">
                        <a:solidFill>
                          <a:schemeClr val="tx1"/>
                        </a:solidFill>
                        <a:latin typeface="+mn-lt"/>
                        <a:ea typeface="+mn-ea"/>
                        <a:cs typeface="+mn-cs"/>
                      </a:endParaRPr>
                    </a:p>
                  </a:txBody>
                  <a:tcPr anchor="ctr"/>
                </a:tc>
              </a:tr>
              <a:tr h="42672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I</a:t>
                      </a:r>
                      <a:r>
                        <a:rPr lang="en-US" sz="1100" baseline="30000" dirty="0" smtClean="0"/>
                        <a:t>2</a:t>
                      </a:r>
                      <a:r>
                        <a:rPr lang="en-US" sz="1100" dirty="0" smtClean="0"/>
                        <a:t>C SDA</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I</a:t>
                      </a:r>
                      <a:r>
                        <a:rPr lang="en-US" sz="1100" baseline="30000" dirty="0" smtClean="0"/>
                        <a:t>2</a:t>
                      </a:r>
                      <a:r>
                        <a:rPr lang="en-US" sz="1100" dirty="0" smtClean="0"/>
                        <a:t>C SCL</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13</a:t>
                      </a:r>
                      <a:endParaRPr lang="en-US" sz="1100" b="1" dirty="0"/>
                    </a:p>
                  </a:txBody>
                  <a:tcPr anchor="ctr"/>
                </a:tc>
                <a:tc>
                  <a:txBody>
                    <a:bodyPr/>
                    <a:lstStyle/>
                    <a:p>
                      <a:pPr algn="ctr"/>
                      <a:r>
                        <a:rPr lang="en-US" sz="1100" dirty="0" smtClean="0"/>
                        <a:t>UART RX</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UART TX</a:t>
                      </a:r>
                      <a:endParaRPr lang="en-US" sz="1100" dirty="0"/>
                    </a:p>
                  </a:txBody>
                  <a:tcPr anchor="ctr"/>
                </a:tc>
              </a:tr>
              <a:tr h="42672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SS</a:t>
                      </a:r>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 </a:t>
                      </a:r>
                      <a:r>
                        <a:rPr lang="en-US" sz="1100" baseline="0" dirty="0" smtClean="0"/>
                        <a:t> MOSI</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17</a:t>
                      </a:r>
                      <a:endParaRPr lang="en-US" sz="1100" b="1" dirty="0"/>
                    </a:p>
                  </a:txBody>
                  <a:tcPr anchor="ctr"/>
                </a:tc>
                <a:tc>
                  <a:txBody>
                    <a:bodyPr/>
                    <a:lstStyle/>
                    <a:p>
                      <a:pPr algn="ctr"/>
                      <a:r>
                        <a:rPr lang="en-US" sz="1100" dirty="0" smtClean="0"/>
                        <a:t>SPI</a:t>
                      </a:r>
                      <a:r>
                        <a:rPr lang="en-US" sz="1100" baseline="0" dirty="0" smtClean="0"/>
                        <a:t> </a:t>
                      </a:r>
                      <a:r>
                        <a:rPr lang="en-US" sz="1100" dirty="0" smtClean="0"/>
                        <a:t>MISO</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 SCK</a:t>
                      </a:r>
                      <a:endParaRPr lang="en-US" sz="1100" dirty="0"/>
                    </a:p>
                  </a:txBody>
                  <a:tcPr anchor="ctr"/>
                </a:tc>
              </a:tr>
              <a:tr h="42672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sp>
        <p:nvSpPr>
          <p:cNvPr id="9" name="TextBox 8"/>
          <p:cNvSpPr txBox="1"/>
          <p:nvPr/>
        </p:nvSpPr>
        <p:spPr>
          <a:xfrm>
            <a:off x="7988043" y="330234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Module</a:t>
            </a:r>
            <a:endParaRPr lang="fr-FR" sz="1100" dirty="0">
              <a:solidFill>
                <a:schemeClr val="bg1">
                  <a:lumMod val="75000"/>
                </a:schemeClr>
              </a:solidFill>
            </a:endParaRPr>
          </a:p>
        </p:txBody>
      </p:sp>
      <p:cxnSp>
        <p:nvCxnSpPr>
          <p:cNvPr id="10" name="Straight Connector 9"/>
          <p:cNvCxnSpPr/>
          <p:nvPr/>
        </p:nvCxnSpPr>
        <p:spPr>
          <a:xfrm>
            <a:off x="6781801" y="1943101"/>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64936" y="1562904"/>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2" name="Straight Connector 11"/>
          <p:cNvCxnSpPr/>
          <p:nvPr/>
        </p:nvCxnSpPr>
        <p:spPr>
          <a:xfrm flipH="1">
            <a:off x="7319793" y="3429000"/>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DEBUG (I</a:t>
            </a:r>
            <a:r>
              <a:rPr lang="fr-FR" sz="1100" baseline="30000" dirty="0" smtClean="0">
                <a:solidFill>
                  <a:schemeClr val="bg1">
                    <a:lumMod val="75000"/>
                  </a:schemeClr>
                </a:solidFill>
              </a:rPr>
              <a:t>2</a:t>
            </a:r>
            <a:r>
              <a:rPr lang="fr-FR" sz="1100" dirty="0" smtClean="0">
                <a:solidFill>
                  <a:schemeClr val="bg1">
                    <a:lumMod val="75000"/>
                  </a:schemeClr>
                </a:solidFill>
              </a:rPr>
              <a:t>C)</a:t>
            </a:r>
            <a:endParaRPr lang="fr-FR" sz="1100" dirty="0">
              <a:solidFill>
                <a:schemeClr val="bg1">
                  <a:lumMod val="75000"/>
                </a:schemeClr>
              </a:solidFill>
            </a:endParaRPr>
          </a:p>
        </p:txBody>
      </p:sp>
      <p:cxnSp>
        <p:nvCxnSpPr>
          <p:cNvPr id="16" name="Straight Connector 15"/>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24400" y="4937445"/>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Power </a:t>
            </a:r>
            <a:r>
              <a:rPr lang="fr-FR" sz="1100" dirty="0" err="1" smtClean="0">
                <a:solidFill>
                  <a:schemeClr val="bg1">
                    <a:lumMod val="75000"/>
                  </a:schemeClr>
                </a:solidFill>
              </a:rPr>
              <a:t>Measurment</a:t>
            </a:r>
            <a:r>
              <a:rPr lang="fr-FR" sz="1100" dirty="0" smtClean="0">
                <a:solidFill>
                  <a:schemeClr val="bg1">
                    <a:lumMod val="75000"/>
                  </a:schemeClr>
                </a:solidFill>
              </a:rPr>
              <a:t> </a:t>
            </a:r>
            <a:r>
              <a:rPr lang="fr-FR" sz="1100" dirty="0" err="1" smtClean="0">
                <a:solidFill>
                  <a:schemeClr val="bg1">
                    <a:lumMod val="75000"/>
                  </a:schemeClr>
                </a:solidFill>
              </a:rPr>
              <a:t>Jumper</a:t>
            </a:r>
            <a:endParaRPr lang="fr-FR" sz="1100" dirty="0">
              <a:solidFill>
                <a:schemeClr val="bg1">
                  <a:lumMod val="75000"/>
                </a:schemeClr>
              </a:solidFill>
            </a:endParaRPr>
          </a:p>
        </p:txBody>
      </p:sp>
      <p:cxnSp>
        <p:nvCxnSpPr>
          <p:cNvPr id="18" name="Straight Connector 17"/>
          <p:cNvCxnSpPr/>
          <p:nvPr/>
        </p:nvCxnSpPr>
        <p:spPr>
          <a:xfrm>
            <a:off x="5181600" y="4191000"/>
            <a:ext cx="0" cy="74644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mj-lt"/>
              <a:buAutoNum type="arabicPeriod"/>
            </a:pPr>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pPr>
              <a:buFont typeface="+mj-lt"/>
              <a:buAutoNum type="arabicPeriod"/>
            </a:pPr>
            <a:r>
              <a:rPr lang="fr-FR" dirty="0"/>
              <a:t>Arduino IDE </a:t>
            </a:r>
            <a:r>
              <a:rPr lang="fr-FR" dirty="0">
                <a:hlinkClick r:id="rId3"/>
              </a:rPr>
              <a:t>https://</a:t>
            </a:r>
            <a:r>
              <a:rPr lang="fr-FR" dirty="0" smtClean="0">
                <a:hlinkClick r:id="rId3"/>
              </a:rPr>
              <a:t>www.arduino.cc/en/Main/Software</a:t>
            </a:r>
            <a:endParaRPr lang="fr-FR" dirty="0" smtClean="0"/>
          </a:p>
          <a:p>
            <a:pPr>
              <a:buFont typeface="+mj-lt"/>
              <a:buAutoNum type="arabicPeriod"/>
            </a:pPr>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pPr>
              <a:buFont typeface="+mj-lt"/>
              <a:buAutoNum type="arabicPeriod"/>
            </a:pPr>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pPr>
              <a:buFont typeface="+mj-lt"/>
              <a:buAutoNum type="arabicPeriod"/>
            </a:pPr>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4114800" cy="5105400"/>
          </a:xfrm>
        </p:spPr>
        <p:txBody>
          <a:bodyPr/>
          <a:lstStyle/>
          <a:p>
            <a:pPr algn="just"/>
            <a:r>
              <a:rPr lang="en-US" dirty="0"/>
              <a:t>Blynk is a Platform with iOS and Android apps to control Arduino, Raspberry Pi and the likes over the Internet.</a:t>
            </a:r>
          </a:p>
          <a:p>
            <a:pPr algn="just"/>
            <a:endParaRPr lang="en-US" dirty="0"/>
          </a:p>
          <a:p>
            <a:pPr algn="just"/>
            <a:r>
              <a:rPr lang="en-US" dirty="0"/>
              <a:t>It's a digital dashboard where you can build a graphic interface for your project by simply dragging and dropping widgets.</a:t>
            </a:r>
          </a:p>
          <a:p>
            <a:pPr algn="just"/>
            <a:endParaRPr lang="en-US" dirty="0"/>
          </a:p>
          <a:p>
            <a:pPr algn="just"/>
            <a:r>
              <a:rPr lang="en-US" dirty="0"/>
              <a:t>It's really simple to set everything up and you'll start tinkering in less than 5 mins.</a:t>
            </a:r>
            <a:endParaRPr lang="fr-FR" dirty="0"/>
          </a:p>
        </p:txBody>
      </p:sp>
      <p:sp>
        <p:nvSpPr>
          <p:cNvPr id="3" name="Title 2"/>
          <p:cNvSpPr>
            <a:spLocks noGrp="1"/>
          </p:cNvSpPr>
          <p:nvPr>
            <p:ph type="title"/>
          </p:nvPr>
        </p:nvSpPr>
        <p:spPr/>
        <p:txBody>
          <a:bodyPr/>
          <a:lstStyle/>
          <a:p>
            <a:r>
              <a:rPr lang="fr-FR" dirty="0" smtClean="0"/>
              <a:t>Blynk.cc</a:t>
            </a:r>
            <a:endParaRPr lang="fr-FR" dirty="0"/>
          </a:p>
        </p:txBody>
      </p:sp>
      <p:sp>
        <p:nvSpPr>
          <p:cNvPr id="4" name="Text Placeholder 3"/>
          <p:cNvSpPr>
            <a:spLocks noGrp="1"/>
          </p:cNvSpPr>
          <p:nvPr>
            <p:ph type="body" sz="quarter" idx="14"/>
          </p:nvPr>
        </p:nvSpPr>
        <p:spPr/>
        <p:txBody>
          <a:bodyPr/>
          <a:lstStyle/>
          <a:p>
            <a:r>
              <a:rPr lang="fr-FR" dirty="0" err="1" smtClean="0"/>
              <a:t>Fast</a:t>
            </a:r>
            <a:r>
              <a:rPr lang="fr-FR" dirty="0" smtClean="0"/>
              <a:t> application </a:t>
            </a:r>
            <a:r>
              <a:rPr lang="fr-FR" dirty="0" err="1" smtClean="0"/>
              <a:t>prototyping</a:t>
            </a:r>
            <a:endParaRPr lang="fr-FR" dirty="0"/>
          </a:p>
        </p:txBody>
      </p:sp>
      <p:pic>
        <p:nvPicPr>
          <p:cNvPr id="1026" name="Picture 2" descr="5.5 Device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532922"/>
            <a:ext cx="4280562" cy="456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45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3800" y="279400"/>
            <a:ext cx="4191000" cy="4191000"/>
          </a:xfrm>
          <a:prstGeom prst="rect">
            <a:avLst/>
          </a:prstGeom>
        </p:spPr>
      </p:pic>
      <p:sp>
        <p:nvSpPr>
          <p:cNvPr id="4" name="TextBox 3"/>
          <p:cNvSpPr txBox="1"/>
          <p:nvPr/>
        </p:nvSpPr>
        <p:spPr>
          <a:xfrm>
            <a:off x="0" y="4778514"/>
            <a:ext cx="9144000" cy="707886"/>
          </a:xfrm>
          <a:prstGeom prst="rect">
            <a:avLst/>
          </a:prstGeom>
          <a:noFill/>
        </p:spPr>
        <p:txBody>
          <a:bodyPr wrap="square" rtlCol="0">
            <a:spAutoFit/>
          </a:bodyPr>
          <a:lstStyle/>
          <a:p>
            <a:pPr algn="ctr"/>
            <a:r>
              <a:rPr lang="fr-FR" sz="4000" dirty="0"/>
              <a:t>http://atmeluniversityfrance.github.io/</a:t>
            </a:r>
          </a:p>
        </p:txBody>
      </p:sp>
    </p:spTree>
    <p:extLst>
      <p:ext uri="{BB962C8B-B14F-4D97-AF65-F5344CB8AC3E}">
        <p14:creationId xmlns:p14="http://schemas.microsoft.com/office/powerpoint/2010/main" val="381338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8850" y="120650"/>
            <a:ext cx="4610100" cy="4610100"/>
          </a:xfrm>
          <a:prstGeom prst="rect">
            <a:avLst/>
          </a:prstGeom>
        </p:spPr>
      </p:pic>
      <p:sp>
        <p:nvSpPr>
          <p:cNvPr id="2" name="TextBox 1"/>
          <p:cNvSpPr txBox="1"/>
          <p:nvPr/>
        </p:nvSpPr>
        <p:spPr>
          <a:xfrm>
            <a:off x="0" y="5029200"/>
            <a:ext cx="9144000" cy="1569660"/>
          </a:xfrm>
          <a:prstGeom prst="rect">
            <a:avLst/>
          </a:prstGeom>
          <a:noFill/>
        </p:spPr>
        <p:txBody>
          <a:bodyPr wrap="square" rtlCol="0">
            <a:spAutoFit/>
          </a:bodyPr>
          <a:lstStyle/>
          <a:p>
            <a:pPr algn="ctr"/>
            <a:r>
              <a:rPr lang="fr-FR" sz="3200" b="1" dirty="0" smtClean="0"/>
              <a:t>SAMD21/W25/R21 Arduino module/BSP</a:t>
            </a:r>
          </a:p>
          <a:p>
            <a:r>
              <a:rPr lang="fr-FR" sz="3200" dirty="0" smtClean="0"/>
              <a:t>https</a:t>
            </a:r>
            <a:r>
              <a:rPr lang="fr-FR" sz="3200" dirty="0"/>
              <a:t>://github.com/AtmelUniversityFrance/atmel-samd21-xpro-boardmanagermodule</a:t>
            </a:r>
          </a:p>
        </p:txBody>
      </p:sp>
    </p:spTree>
    <p:extLst>
      <p:ext uri="{BB962C8B-B14F-4D97-AF65-F5344CB8AC3E}">
        <p14:creationId xmlns:p14="http://schemas.microsoft.com/office/powerpoint/2010/main" val="264426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8900" y="304800"/>
            <a:ext cx="3886200" cy="3886200"/>
          </a:xfrm>
          <a:prstGeom prst="rect">
            <a:avLst/>
          </a:prstGeom>
        </p:spPr>
      </p:pic>
      <p:sp>
        <p:nvSpPr>
          <p:cNvPr id="3" name="TextBox 2"/>
          <p:cNvSpPr txBox="1"/>
          <p:nvPr/>
        </p:nvSpPr>
        <p:spPr>
          <a:xfrm>
            <a:off x="0" y="4419600"/>
            <a:ext cx="9144000" cy="2062103"/>
          </a:xfrm>
          <a:prstGeom prst="rect">
            <a:avLst/>
          </a:prstGeom>
          <a:noFill/>
        </p:spPr>
        <p:txBody>
          <a:bodyPr wrap="square" rtlCol="0">
            <a:spAutoFit/>
          </a:bodyPr>
          <a:lstStyle/>
          <a:p>
            <a:pPr algn="ctr"/>
            <a:r>
              <a:rPr lang="fr-FR" sz="3200" b="1" dirty="0" smtClean="0"/>
              <a:t>Link to </a:t>
            </a:r>
            <a:r>
              <a:rPr lang="fr-FR" sz="3200" b="1" dirty="0" err="1" smtClean="0"/>
              <a:t>this</a:t>
            </a:r>
            <a:r>
              <a:rPr lang="fr-FR" sz="3200" b="1" dirty="0" smtClean="0"/>
              <a:t> document</a:t>
            </a:r>
          </a:p>
          <a:p>
            <a:r>
              <a:rPr lang="fr-FR" sz="3200" dirty="0"/>
              <a:t>https://github.com/AtmelUniversityFrance/StartupWeekendAixMarseille_201610/blob/master/SWAM_october2016.pptx</a:t>
            </a:r>
          </a:p>
        </p:txBody>
      </p:sp>
    </p:spTree>
    <p:extLst>
      <p:ext uri="{BB962C8B-B14F-4D97-AF65-F5344CB8AC3E}">
        <p14:creationId xmlns:p14="http://schemas.microsoft.com/office/powerpoint/2010/main" val="40366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57200" y="1371600"/>
            <a:ext cx="5562600" cy="5105400"/>
          </a:xfrm>
        </p:spPr>
        <p:txBody>
          <a:bodyPr/>
          <a:lstStyle/>
          <a:p>
            <a:pPr marL="0" indent="0" algn="just">
              <a:buNone/>
            </a:pPr>
            <a:r>
              <a:rPr lang="fr-FR" dirty="0" smtClean="0"/>
              <a:t>The </a:t>
            </a:r>
            <a:r>
              <a:rPr lang="fr-FR" dirty="0" err="1" smtClean="0"/>
              <a:t>following</a:t>
            </a:r>
            <a:r>
              <a:rPr lang="fr-FR" dirty="0" smtClean="0"/>
              <a:t> kit descriptions correspond to </a:t>
            </a:r>
            <a:r>
              <a:rPr lang="fr-FR" dirty="0" err="1" smtClean="0"/>
              <a:t>their</a:t>
            </a:r>
            <a:r>
              <a:rPr lang="fr-FR" dirty="0" smtClean="0"/>
              <a:t> use in Arduino IDE </a:t>
            </a:r>
            <a:r>
              <a:rPr lang="fr-FR" dirty="0" err="1" smtClean="0"/>
              <a:t>context</a:t>
            </a:r>
            <a:r>
              <a:rPr lang="fr-FR" dirty="0" smtClean="0"/>
              <a:t>.</a:t>
            </a:r>
          </a:p>
          <a:p>
            <a:pPr marL="0" indent="0" algn="just">
              <a:buNone/>
            </a:pPr>
            <a:r>
              <a:rPr lang="fr-FR" dirty="0" smtClean="0"/>
              <a:t>The AVR </a:t>
            </a:r>
            <a:r>
              <a:rPr lang="fr-FR" dirty="0"/>
              <a:t>ATMEGA328P </a:t>
            </a:r>
            <a:r>
              <a:rPr lang="fr-FR" dirty="0" err="1"/>
              <a:t>Xplained</a:t>
            </a:r>
            <a:r>
              <a:rPr lang="fr-FR" dirty="0"/>
              <a:t> </a:t>
            </a:r>
            <a:r>
              <a:rPr lang="fr-FR" dirty="0" smtClean="0"/>
              <a:t>mini </a:t>
            </a:r>
            <a:r>
              <a:rPr lang="fr-FR" dirty="0" err="1" smtClean="0"/>
              <a:t>is</a:t>
            </a:r>
            <a:r>
              <a:rPr lang="fr-FR" dirty="0" smtClean="0"/>
              <a:t> pin to pin compatible </a:t>
            </a:r>
            <a:r>
              <a:rPr lang="fr-FR" dirty="0" err="1" smtClean="0"/>
              <a:t>with</a:t>
            </a:r>
            <a:r>
              <a:rPr lang="fr-FR" dirty="0" smtClean="0"/>
              <a:t> Arduino </a:t>
            </a:r>
            <a:r>
              <a:rPr lang="fr-FR" dirty="0" err="1" smtClean="0"/>
              <a:t>Uno</a:t>
            </a:r>
            <a:r>
              <a:rPr lang="fr-FR" dirty="0" smtClean="0"/>
              <a:t>, </a:t>
            </a:r>
            <a:r>
              <a:rPr lang="fr-FR" dirty="0" err="1" smtClean="0"/>
              <a:t>thus</a:t>
            </a:r>
            <a:r>
              <a:rPr lang="fr-FR" dirty="0" smtClean="0"/>
              <a:t> </a:t>
            </a:r>
            <a:r>
              <a:rPr lang="fr-FR" dirty="0" err="1" smtClean="0"/>
              <a:t>benefits</a:t>
            </a:r>
            <a:r>
              <a:rPr lang="fr-FR" dirty="0" smtClean="0"/>
              <a:t> of all efforts </a:t>
            </a:r>
            <a:r>
              <a:rPr lang="fr-FR" dirty="0" err="1" smtClean="0"/>
              <a:t>done</a:t>
            </a:r>
            <a:r>
              <a:rPr lang="fr-FR" dirty="0" smtClean="0"/>
              <a:t> on </a:t>
            </a:r>
            <a:r>
              <a:rPr lang="fr-FR" dirty="0" err="1" smtClean="0"/>
              <a:t>this</a:t>
            </a:r>
            <a:r>
              <a:rPr lang="fr-FR" dirty="0" smtClean="0"/>
              <a:t> </a:t>
            </a:r>
            <a:r>
              <a:rPr lang="fr-FR" dirty="0" err="1" smtClean="0"/>
              <a:t>platform</a:t>
            </a:r>
            <a:r>
              <a:rPr lang="fr-FR" dirty="0" smtClean="0"/>
              <a:t>. The </a:t>
            </a:r>
            <a:r>
              <a:rPr lang="fr-FR" dirty="0" err="1" smtClean="0"/>
              <a:t>Board</a:t>
            </a:r>
            <a:r>
              <a:rPr lang="fr-FR" dirty="0" smtClean="0"/>
              <a:t> Support Package (BSP) </a:t>
            </a:r>
            <a:r>
              <a:rPr lang="fr-FR" dirty="0" err="1" smtClean="0"/>
              <a:t>is</a:t>
            </a:r>
            <a:r>
              <a:rPr lang="fr-FR" dirty="0" smtClean="0"/>
              <a:t> </a:t>
            </a:r>
            <a:r>
              <a:rPr lang="fr-FR" dirty="0" err="1" smtClean="0"/>
              <a:t>provided</a:t>
            </a:r>
            <a:r>
              <a:rPr lang="fr-FR" dirty="0" smtClean="0"/>
              <a:t> </a:t>
            </a:r>
            <a:r>
              <a:rPr lang="fr-FR" dirty="0" err="1" smtClean="0"/>
              <a:t>through</a:t>
            </a:r>
            <a:r>
              <a:rPr lang="fr-FR" dirty="0" smtClean="0"/>
              <a:t> the Arduino IDE </a:t>
            </a:r>
            <a:r>
              <a:rPr lang="fr-FR" dirty="0" err="1" smtClean="0"/>
              <a:t>Boards</a:t>
            </a:r>
            <a:r>
              <a:rPr lang="fr-FR" dirty="0" smtClean="0"/>
              <a:t> Manager and </a:t>
            </a:r>
            <a:r>
              <a:rPr lang="fr-FR" dirty="0" err="1" smtClean="0"/>
              <a:t>available</a:t>
            </a:r>
            <a:r>
              <a:rPr lang="fr-FR" dirty="0" smtClean="0"/>
              <a:t> on Arduino servers</a:t>
            </a:r>
            <a:r>
              <a:rPr lang="fr-FR" dirty="0" smtClean="0"/>
              <a:t>.</a:t>
            </a:r>
          </a:p>
          <a:p>
            <a:pPr marL="0" indent="0" algn="just">
              <a:buNone/>
            </a:pPr>
            <a:endParaRPr lang="fr-FR" dirty="0" smtClean="0"/>
          </a:p>
          <a:p>
            <a:pPr marL="0" indent="0" algn="just">
              <a:buNone/>
            </a:pPr>
            <a:endParaRPr lang="fr-FR" dirty="0"/>
          </a:p>
          <a:p>
            <a:pPr marL="0" indent="0" algn="just">
              <a:buNone/>
            </a:pPr>
            <a:r>
              <a:rPr lang="fr-FR" dirty="0" smtClean="0"/>
              <a:t>The </a:t>
            </a:r>
            <a:r>
              <a:rPr lang="fr-FR" dirty="0" smtClean="0"/>
              <a:t>SAMD21 </a:t>
            </a:r>
            <a:r>
              <a:rPr lang="fr-FR" dirty="0" err="1"/>
              <a:t>Xplained</a:t>
            </a:r>
            <a:r>
              <a:rPr lang="fr-FR" dirty="0"/>
              <a:t> Pro </a:t>
            </a:r>
            <a:r>
              <a:rPr lang="fr-FR" dirty="0" smtClean="0"/>
              <a:t>and SAMW25 </a:t>
            </a:r>
            <a:r>
              <a:rPr lang="fr-FR" dirty="0" err="1"/>
              <a:t>Xplained</a:t>
            </a:r>
            <a:r>
              <a:rPr lang="fr-FR" dirty="0"/>
              <a:t> </a:t>
            </a:r>
            <a:r>
              <a:rPr lang="fr-FR" dirty="0" smtClean="0"/>
              <a:t>Pro are </a:t>
            </a:r>
            <a:r>
              <a:rPr lang="fr-FR" dirty="0" err="1" smtClean="0"/>
              <a:t>respectively</a:t>
            </a:r>
            <a:r>
              <a:rPr lang="fr-FR" dirty="0" smtClean="0"/>
              <a:t> software compatible </a:t>
            </a:r>
            <a:r>
              <a:rPr lang="fr-FR" dirty="0" err="1" smtClean="0"/>
              <a:t>with</a:t>
            </a:r>
            <a:r>
              <a:rPr lang="fr-FR" dirty="0" smtClean="0"/>
              <a:t> Arduino </a:t>
            </a:r>
            <a:r>
              <a:rPr lang="fr-FR" dirty="0" err="1" smtClean="0"/>
              <a:t>Zero</a:t>
            </a:r>
            <a:r>
              <a:rPr lang="fr-FR" dirty="0" smtClean="0"/>
              <a:t> and MKR1000. </a:t>
            </a:r>
            <a:r>
              <a:rPr lang="fr-FR" dirty="0" err="1" smtClean="0"/>
              <a:t>They</a:t>
            </a:r>
            <a:r>
              <a:rPr lang="fr-FR" dirty="0" smtClean="0"/>
              <a:t> </a:t>
            </a:r>
            <a:r>
              <a:rPr lang="fr-FR" dirty="0" err="1" smtClean="0"/>
              <a:t>share</a:t>
            </a:r>
            <a:r>
              <a:rPr lang="fr-FR" dirty="0" smtClean="0"/>
              <a:t> a BSP </a:t>
            </a:r>
            <a:r>
              <a:rPr lang="fr-FR" dirty="0" err="1" smtClean="0"/>
              <a:t>available</a:t>
            </a:r>
            <a:r>
              <a:rPr lang="fr-FR" dirty="0" smtClean="0"/>
              <a:t> on </a:t>
            </a:r>
            <a:r>
              <a:rPr lang="fr-FR" dirty="0" err="1" smtClean="0"/>
              <a:t>Github</a:t>
            </a:r>
            <a:r>
              <a:rPr lang="fr-FR" dirty="0" smtClean="0"/>
              <a:t> </a:t>
            </a:r>
            <a:r>
              <a:rPr lang="fr-FR" dirty="0" err="1" smtClean="0"/>
              <a:t>which</a:t>
            </a:r>
            <a:r>
              <a:rPr lang="fr-FR" dirty="0" smtClean="0"/>
              <a:t> </a:t>
            </a:r>
            <a:r>
              <a:rPr lang="fr-FR" dirty="0" err="1" smtClean="0"/>
              <a:t>needs</a:t>
            </a:r>
            <a:r>
              <a:rPr lang="fr-FR" dirty="0" smtClean="0"/>
              <a:t> to </a:t>
            </a:r>
            <a:r>
              <a:rPr lang="fr-FR" dirty="0" err="1" smtClean="0"/>
              <a:t>be</a:t>
            </a:r>
            <a:r>
              <a:rPr lang="fr-FR" dirty="0" smtClean="0"/>
              <a:t> </a:t>
            </a:r>
            <a:r>
              <a:rPr lang="fr-FR" dirty="0" err="1" smtClean="0"/>
              <a:t>manually</a:t>
            </a:r>
            <a:r>
              <a:rPr lang="fr-FR" dirty="0" smtClean="0"/>
              <a:t> </a:t>
            </a:r>
            <a:r>
              <a:rPr lang="fr-FR" dirty="0" err="1" smtClean="0"/>
              <a:t>installed</a:t>
            </a:r>
            <a:r>
              <a:rPr lang="fr-FR" dirty="0" smtClean="0"/>
              <a:t>, as </a:t>
            </a:r>
            <a:r>
              <a:rPr lang="fr-FR" dirty="0" err="1" smtClean="0"/>
              <a:t>explained</a:t>
            </a:r>
            <a:r>
              <a:rPr lang="fr-FR" dirty="0" smtClean="0"/>
              <a:t> in the </a:t>
            </a:r>
            <a:r>
              <a:rPr lang="fr-FR" dirty="0" err="1" smtClean="0"/>
              <a:t>repository</a:t>
            </a:r>
            <a:r>
              <a:rPr lang="fr-FR" dirty="0" smtClean="0"/>
              <a:t> Wiki </a:t>
            </a:r>
            <a:r>
              <a:rPr lang="fr-FR" dirty="0" err="1" smtClean="0"/>
              <a:t>companion</a:t>
            </a:r>
            <a:r>
              <a:rPr lang="fr-FR" dirty="0" smtClean="0"/>
              <a:t>.</a:t>
            </a:r>
            <a:endParaRPr lang="fr-FR" dirty="0"/>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descr="arduino-uno-transparent-background.png 18.2 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660" y="1447800"/>
            <a:ext cx="2155826" cy="15464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duino-zero-une-carte-arduino-developpe-en-partenariat-avec-atmel-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3290363"/>
            <a:ext cx="2375204" cy="18027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888314" y="5320757"/>
            <a:ext cx="1704976" cy="700028"/>
          </a:xfrm>
          <a:prstGeom prst="rect">
            <a:avLst/>
          </a:prstGeom>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The following kit descriptions correspond to their use in usual industrial context.</a:t>
            </a:r>
          </a:p>
          <a:p>
            <a:pPr marL="0" indent="0">
              <a:buNone/>
            </a:pPr>
            <a:r>
              <a:rPr lang="en-US" dirty="0"/>
              <a:t>These kits are usually used in a product evaluation context and even if their design is a working one, they shouldn’t be considered as reference design</a:t>
            </a:r>
            <a:r>
              <a:rPr lang="en-US" dirty="0" smtClean="0"/>
              <a:t>.</a:t>
            </a:r>
          </a:p>
          <a:p>
            <a:pPr marL="0" indent="0">
              <a:buNone/>
            </a:pPr>
            <a:endParaRPr lang="en-US" dirty="0"/>
          </a:p>
          <a:p>
            <a:pPr marL="0" indent="0">
              <a:buNone/>
            </a:pPr>
            <a:r>
              <a:rPr lang="en-US" dirty="0"/>
              <a:t>The </a:t>
            </a:r>
            <a:r>
              <a:rPr lang="en-US" dirty="0" err="1"/>
              <a:t>Xplained</a:t>
            </a:r>
            <a:r>
              <a:rPr lang="en-US" dirty="0"/>
              <a:t> Pro platform is an Atmel ecosystem gathering the kits hardware, the according documentation and as much as possible software examples</a:t>
            </a:r>
            <a:r>
              <a:rPr lang="en-US" dirty="0" smtClean="0"/>
              <a:t>.</a:t>
            </a:r>
          </a:p>
          <a:p>
            <a:pPr marL="0" indent="0">
              <a:buNone/>
            </a:pPr>
            <a:endParaRPr lang="en-US" dirty="0"/>
          </a:p>
          <a:p>
            <a:pPr marL="0" indent="0">
              <a:buNone/>
            </a:pPr>
            <a:r>
              <a:rPr lang="en-US" dirty="0"/>
              <a:t>Basic or applicative applications are made available through Atmel Software Framework (ASF). ASF is preferred used with the free Atmel Studio but also with any other development </a:t>
            </a:r>
            <a:r>
              <a:rPr lang="en-US" dirty="0" smtClean="0"/>
              <a:t>environment via its standalone delivery.</a:t>
            </a:r>
          </a:p>
          <a:p>
            <a:pPr marL="0" indent="0">
              <a:buNone/>
            </a:pPr>
            <a:endParaRPr lang="en-US" dirty="0"/>
          </a:p>
          <a:p>
            <a:pPr marL="0" indent="0">
              <a:buNone/>
            </a:pPr>
            <a:r>
              <a:rPr lang="en-US" dirty="0" smtClean="0"/>
              <a:t>Some kits being appreciated by Open Source Community have been integrated to various projects according to their specific characteristics.</a:t>
            </a:r>
            <a:endParaRPr lang="en-US" dirty="0"/>
          </a:p>
          <a:p>
            <a:pPr marL="0" indent="0">
              <a:buNone/>
            </a:pPr>
            <a:endParaRPr lang="en-GB"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r>
              <a:rPr lang="fr-FR" dirty="0" smtClean="0"/>
              <a:t>Atmel </a:t>
            </a:r>
            <a:r>
              <a:rPr lang="fr-FR" dirty="0" err="1" smtClean="0"/>
              <a:t>Xplained</a:t>
            </a:r>
            <a:r>
              <a:rPr lang="fr-FR" dirty="0" smtClean="0"/>
              <a:t> Pro </a:t>
            </a:r>
            <a:r>
              <a:rPr lang="fr-FR" dirty="0" err="1" smtClean="0"/>
              <a:t>platform</a:t>
            </a:r>
            <a:endParaRPr lang="fr-FR" dirty="0"/>
          </a:p>
        </p:txBody>
      </p:sp>
    </p:spTree>
    <p:extLst>
      <p:ext uri="{BB962C8B-B14F-4D97-AF65-F5344CB8AC3E}">
        <p14:creationId xmlns:p14="http://schemas.microsoft.com/office/powerpoint/2010/main" val="3200723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85"/>
          <p:cNvPicPr preferRelativeResize="0"/>
          <p:nvPr/>
        </p:nvPicPr>
        <p:blipFill>
          <a:blip r:embed="rId2">
            <a:alphaModFix/>
          </a:blip>
          <a:stretch>
            <a:fillRect/>
          </a:stretch>
        </p:blipFill>
        <p:spPr>
          <a:xfrm rot="-4111146">
            <a:off x="3710958" y="3141346"/>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286000"/>
            <a:ext cx="4289375" cy="3055320"/>
          </a:xfrm>
          <a:prstGeom prst="rect">
            <a:avLst/>
          </a:prstGeom>
        </p:spPr>
      </p:pic>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328835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4446" y="1428750"/>
            <a:ext cx="752475" cy="1238250"/>
          </a:xfrm>
          <a:prstGeom prst="rect">
            <a:avLst/>
          </a:prstGeom>
        </p:spPr>
      </p:pic>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5119071" y="3390900"/>
            <a:ext cx="57150" cy="76200"/>
          </a:xfrm>
          <a:prstGeom prst="rect">
            <a:avLst/>
          </a:prstGeom>
        </p:spPr>
      </p:pic>
      <p:pic>
        <p:nvPicPr>
          <p:cNvPr id="2" name="Picture 1"/>
          <p:cNvPicPr>
            <a:picLocks noChangeAspect="1"/>
          </p:cNvPicPr>
          <p:nvPr/>
        </p:nvPicPr>
        <p:blipFill>
          <a:blip r:embed="rId5"/>
          <a:stretch>
            <a:fillRect/>
          </a:stretch>
        </p:blipFill>
        <p:spPr>
          <a:xfrm>
            <a:off x="914400" y="1665376"/>
            <a:ext cx="4953178" cy="4430624"/>
          </a:xfrm>
          <a:prstGeom prst="rect">
            <a:avLst/>
          </a:prstGeom>
        </p:spPr>
      </p:pic>
      <p:cxnSp>
        <p:nvCxnSpPr>
          <p:cNvPr id="43" name="Straight Connector 42"/>
          <p:cNvCxnSpPr/>
          <p:nvPr/>
        </p:nvCxnSpPr>
        <p:spPr>
          <a:xfrm>
            <a:off x="6781955" y="302003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71743" y="302003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40853" y="312956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71743" y="312956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36430" y="323672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71746" y="323672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40856" y="334626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71746" y="334626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741918" y="34531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77234" y="34531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46344" y="35626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77234" y="35626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41921" y="36698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877237" y="36698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46347" y="37793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77237" y="37793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29653" y="294859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60" name="TextBox 59"/>
          <p:cNvSpPr txBox="1"/>
          <p:nvPr/>
        </p:nvSpPr>
        <p:spPr>
          <a:xfrm>
            <a:off x="5935046" y="34891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61" name="TextBox 60"/>
          <p:cNvSpPr txBox="1"/>
          <p:nvPr/>
        </p:nvSpPr>
        <p:spPr>
          <a:xfrm>
            <a:off x="7440369" y="29502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62" name="TextBox 61"/>
          <p:cNvSpPr txBox="1"/>
          <p:nvPr/>
        </p:nvSpPr>
        <p:spPr>
          <a:xfrm>
            <a:off x="7440369" y="31609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63" name="TextBox 62"/>
          <p:cNvSpPr txBox="1"/>
          <p:nvPr/>
        </p:nvSpPr>
        <p:spPr>
          <a:xfrm>
            <a:off x="6941081" y="305435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64" name="TextBox 63"/>
          <p:cNvSpPr txBox="1"/>
          <p:nvPr/>
        </p:nvSpPr>
        <p:spPr>
          <a:xfrm>
            <a:off x="6941081" y="327525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65" name="TextBox 64"/>
          <p:cNvSpPr txBox="1"/>
          <p:nvPr/>
        </p:nvSpPr>
        <p:spPr>
          <a:xfrm>
            <a:off x="7440369" y="337940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66" name="TextBox 65"/>
          <p:cNvSpPr txBox="1"/>
          <p:nvPr/>
        </p:nvSpPr>
        <p:spPr>
          <a:xfrm>
            <a:off x="7440369" y="359959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67" name="TextBox 66"/>
          <p:cNvSpPr txBox="1"/>
          <p:nvPr/>
        </p:nvSpPr>
        <p:spPr>
          <a:xfrm>
            <a:off x="5935046" y="305435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68" name="TextBox 67"/>
          <p:cNvSpPr txBox="1"/>
          <p:nvPr/>
        </p:nvSpPr>
        <p:spPr>
          <a:xfrm>
            <a:off x="6429653" y="316781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69" name="TextBox 68"/>
          <p:cNvSpPr txBox="1"/>
          <p:nvPr/>
        </p:nvSpPr>
        <p:spPr>
          <a:xfrm>
            <a:off x="5935046" y="327789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70" name="TextBox 69"/>
          <p:cNvSpPr txBox="1"/>
          <p:nvPr/>
        </p:nvSpPr>
        <p:spPr>
          <a:xfrm>
            <a:off x="5935046" y="371171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71" name="TextBox 70"/>
          <p:cNvSpPr txBox="1"/>
          <p:nvPr/>
        </p:nvSpPr>
        <p:spPr>
          <a:xfrm>
            <a:off x="6429653" y="359342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72" name="TextBox 71"/>
          <p:cNvSpPr txBox="1"/>
          <p:nvPr/>
        </p:nvSpPr>
        <p:spPr>
          <a:xfrm>
            <a:off x="6941081" y="349001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73" name="TextBox 72"/>
          <p:cNvSpPr txBox="1"/>
          <p:nvPr/>
        </p:nvSpPr>
        <p:spPr>
          <a:xfrm>
            <a:off x="6941081" y="370781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74" name="TextBox 73"/>
          <p:cNvSpPr txBox="1"/>
          <p:nvPr/>
        </p:nvSpPr>
        <p:spPr>
          <a:xfrm>
            <a:off x="6429653" y="33828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pic>
        <p:nvPicPr>
          <p:cNvPr id="75" name="Picture 74"/>
          <p:cNvPicPr>
            <a:picLocks noChangeAspect="1"/>
          </p:cNvPicPr>
          <p:nvPr/>
        </p:nvPicPr>
        <p:blipFill>
          <a:blip r:embed="rId4"/>
          <a:stretch>
            <a:fillRect/>
          </a:stretch>
        </p:blipFill>
        <p:spPr>
          <a:xfrm>
            <a:off x="5098158" y="4857097"/>
            <a:ext cx="57150" cy="76200"/>
          </a:xfrm>
          <a:prstGeom prst="rect">
            <a:avLst/>
          </a:prstGeom>
        </p:spPr>
      </p:pic>
      <p:pic>
        <p:nvPicPr>
          <p:cNvPr id="108" name="Picture 107"/>
          <p:cNvPicPr>
            <a:picLocks noChangeAspect="1"/>
          </p:cNvPicPr>
          <p:nvPr/>
        </p:nvPicPr>
        <p:blipFill>
          <a:blip r:embed="rId4"/>
          <a:stretch>
            <a:fillRect/>
          </a:stretch>
        </p:blipFill>
        <p:spPr>
          <a:xfrm>
            <a:off x="6142551" y="2104146"/>
            <a:ext cx="57150" cy="76200"/>
          </a:xfrm>
          <a:prstGeom prst="rect">
            <a:avLst/>
          </a:prstGeom>
        </p:spPr>
      </p:pic>
      <p:cxnSp>
        <p:nvCxnSpPr>
          <p:cNvPr id="141" name="Straight Connector 140"/>
          <p:cNvCxnSpPr>
            <a:endCxn id="142" idx="2"/>
          </p:cNvCxnSpPr>
          <p:nvPr/>
        </p:nvCxnSpPr>
        <p:spPr>
          <a:xfrm flipV="1">
            <a:off x="4993934" y="1600200"/>
            <a:ext cx="458512" cy="267658"/>
          </a:xfrm>
          <a:prstGeom prst="bentConnector2">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919046" y="1346487"/>
            <a:ext cx="10668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Embedded Debugger</a:t>
            </a:r>
            <a:endParaRPr lang="fr-FR" sz="800" dirty="0">
              <a:solidFill>
                <a:schemeClr val="bg1">
                  <a:lumMod val="75000"/>
                </a:schemeClr>
              </a:solidFill>
            </a:endParaRPr>
          </a:p>
        </p:txBody>
      </p:sp>
      <p:sp>
        <p:nvSpPr>
          <p:cNvPr id="146" name="TextBox 145"/>
          <p:cNvSpPr txBox="1"/>
          <p:nvPr/>
        </p:nvSpPr>
        <p:spPr>
          <a:xfrm>
            <a:off x="5696942" y="3962400"/>
            <a:ext cx="1014087" cy="29822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2Gb </a:t>
            </a:r>
          </a:p>
          <a:p>
            <a:r>
              <a:rPr lang="fr-FR" sz="800" dirty="0" err="1" smtClean="0">
                <a:solidFill>
                  <a:schemeClr val="bg1">
                    <a:lumMod val="75000"/>
                  </a:schemeClr>
                </a:solidFill>
              </a:rPr>
              <a:t>NANDFlash</a:t>
            </a:r>
            <a:r>
              <a:rPr lang="fr-FR" sz="800" dirty="0" smtClean="0">
                <a:solidFill>
                  <a:schemeClr val="bg1">
                    <a:lumMod val="75000"/>
                  </a:schemeClr>
                </a:solidFill>
              </a:rPr>
              <a:t> (EBI)</a:t>
            </a:r>
            <a:endParaRPr lang="fr-FR" sz="800" dirty="0">
              <a:solidFill>
                <a:schemeClr val="bg1">
                  <a:lumMod val="75000"/>
                </a:schemeClr>
              </a:solidFill>
            </a:endParaRPr>
          </a:p>
        </p:txBody>
      </p:sp>
      <p:cxnSp>
        <p:nvCxnSpPr>
          <p:cNvPr id="147" name="Straight Connector 146"/>
          <p:cNvCxnSpPr/>
          <p:nvPr/>
        </p:nvCxnSpPr>
        <p:spPr>
          <a:xfrm>
            <a:off x="4270076" y="1598160"/>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3892076" y="1346487"/>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SW0 </a:t>
            </a:r>
            <a:endParaRPr lang="fr-FR" sz="800" dirty="0">
              <a:solidFill>
                <a:schemeClr val="bg1">
                  <a:lumMod val="75000"/>
                </a:schemeClr>
              </a:solidFill>
            </a:endParaRPr>
          </a:p>
          <a:p>
            <a:pPr algn="ctr"/>
            <a:r>
              <a:rPr lang="fr-FR" sz="800" dirty="0" smtClean="0">
                <a:solidFill>
                  <a:schemeClr val="bg1">
                    <a:lumMod val="75000"/>
                  </a:schemeClr>
                </a:solidFill>
              </a:rPr>
              <a:t>(PA02)</a:t>
            </a:r>
            <a:endParaRPr lang="fr-FR" sz="800" dirty="0">
              <a:solidFill>
                <a:schemeClr val="bg1">
                  <a:lumMod val="75000"/>
                </a:schemeClr>
              </a:solidFill>
            </a:endParaRPr>
          </a:p>
        </p:txBody>
      </p:sp>
      <p:sp>
        <p:nvSpPr>
          <p:cNvPr id="157" name="TextBox 156"/>
          <p:cNvSpPr txBox="1"/>
          <p:nvPr/>
        </p:nvSpPr>
        <p:spPr>
          <a:xfrm>
            <a:off x="2861646" y="6096000"/>
            <a:ext cx="756000" cy="381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 x 512K</a:t>
            </a:r>
          </a:p>
          <a:p>
            <a:r>
              <a:rPr lang="fr-FR" sz="800" dirty="0" smtClean="0">
                <a:solidFill>
                  <a:schemeClr val="bg1">
                    <a:lumMod val="75000"/>
                  </a:schemeClr>
                </a:solidFill>
              </a:rPr>
              <a:t>SRAM (SMC)</a:t>
            </a:r>
            <a:endParaRPr lang="fr-FR" sz="800" dirty="0">
              <a:solidFill>
                <a:schemeClr val="bg1">
                  <a:lumMod val="75000"/>
                </a:schemeClr>
              </a:solidFill>
            </a:endParaRPr>
          </a:p>
        </p:txBody>
      </p:sp>
      <p:cxnSp>
        <p:nvCxnSpPr>
          <p:cNvPr id="158" name="Straight Connector 157"/>
          <p:cNvCxnSpPr/>
          <p:nvPr/>
        </p:nvCxnSpPr>
        <p:spPr>
          <a:xfrm flipH="1" flipV="1">
            <a:off x="4648076" y="4114800"/>
            <a:ext cx="104886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42646" y="4983248"/>
            <a:ext cx="0" cy="111275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6" name="Bent Arrow 165"/>
          <p:cNvSpPr/>
          <p:nvPr/>
        </p:nvSpPr>
        <p:spPr>
          <a:xfrm>
            <a:off x="4270076" y="2018707"/>
            <a:ext cx="1907763" cy="3484934"/>
          </a:xfrm>
          <a:prstGeom prst="bentArrow">
            <a:avLst>
              <a:gd name="adj1" fmla="val 8205"/>
              <a:gd name="adj2" fmla="val 12246"/>
              <a:gd name="adj3" fmla="val 14062"/>
              <a:gd name="adj4" fmla="val 2709"/>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cxnSp>
        <p:nvCxnSpPr>
          <p:cNvPr id="167" name="Straight Connector 166"/>
          <p:cNvCxnSpPr/>
          <p:nvPr/>
        </p:nvCxnSpPr>
        <p:spPr>
          <a:xfrm>
            <a:off x="7800948" y="17304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90736" y="173047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359846" y="184000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890736" y="184000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55423" y="194716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890739" y="194716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359849" y="205670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6890739" y="205670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760911" y="216359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96227" y="216359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65337" y="227312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896227" y="227312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760914" y="23802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96230" y="23802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365340" y="24898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6230" y="24898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7448646" y="16590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184" name="TextBox 183"/>
          <p:cNvSpPr txBox="1"/>
          <p:nvPr/>
        </p:nvSpPr>
        <p:spPr>
          <a:xfrm>
            <a:off x="6954039" y="21995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185" name="TextBox 184"/>
          <p:cNvSpPr txBox="1"/>
          <p:nvPr/>
        </p:nvSpPr>
        <p:spPr>
          <a:xfrm>
            <a:off x="8459362" y="166072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186" name="TextBox 185"/>
          <p:cNvSpPr txBox="1"/>
          <p:nvPr/>
        </p:nvSpPr>
        <p:spPr>
          <a:xfrm>
            <a:off x="8459362" y="187139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187" name="TextBox 186"/>
          <p:cNvSpPr txBox="1"/>
          <p:nvPr/>
        </p:nvSpPr>
        <p:spPr>
          <a:xfrm>
            <a:off x="7960074" y="176478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188" name="TextBox 187"/>
          <p:cNvSpPr txBox="1"/>
          <p:nvPr/>
        </p:nvSpPr>
        <p:spPr>
          <a:xfrm>
            <a:off x="7960074" y="198569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189" name="TextBox 188"/>
          <p:cNvSpPr txBox="1"/>
          <p:nvPr/>
        </p:nvSpPr>
        <p:spPr>
          <a:xfrm>
            <a:off x="8459362" y="20898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190" name="TextBox 189"/>
          <p:cNvSpPr txBox="1"/>
          <p:nvPr/>
        </p:nvSpPr>
        <p:spPr>
          <a:xfrm>
            <a:off x="8459362" y="23100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191" name="TextBox 190"/>
          <p:cNvSpPr txBox="1"/>
          <p:nvPr/>
        </p:nvSpPr>
        <p:spPr>
          <a:xfrm>
            <a:off x="6954039" y="17647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192" name="TextBox 191"/>
          <p:cNvSpPr txBox="1"/>
          <p:nvPr/>
        </p:nvSpPr>
        <p:spPr>
          <a:xfrm>
            <a:off x="7448646" y="187824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193" name="TextBox 192"/>
          <p:cNvSpPr txBox="1"/>
          <p:nvPr/>
        </p:nvSpPr>
        <p:spPr>
          <a:xfrm>
            <a:off x="6954039" y="19883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194" name="TextBox 193"/>
          <p:cNvSpPr txBox="1"/>
          <p:nvPr/>
        </p:nvSpPr>
        <p:spPr>
          <a:xfrm>
            <a:off x="6954039" y="242215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195" name="TextBox 194"/>
          <p:cNvSpPr txBox="1"/>
          <p:nvPr/>
        </p:nvSpPr>
        <p:spPr>
          <a:xfrm>
            <a:off x="7448646" y="230385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196" name="TextBox 195"/>
          <p:cNvSpPr txBox="1"/>
          <p:nvPr/>
        </p:nvSpPr>
        <p:spPr>
          <a:xfrm>
            <a:off x="7960074" y="22004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197" name="TextBox 196"/>
          <p:cNvSpPr txBox="1"/>
          <p:nvPr/>
        </p:nvSpPr>
        <p:spPr>
          <a:xfrm>
            <a:off x="7960074" y="24182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198" name="TextBox 197"/>
          <p:cNvSpPr txBox="1"/>
          <p:nvPr/>
        </p:nvSpPr>
        <p:spPr>
          <a:xfrm>
            <a:off x="7448646" y="20933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199" name="Straight Connector 198"/>
          <p:cNvCxnSpPr/>
          <p:nvPr/>
        </p:nvCxnSpPr>
        <p:spPr>
          <a:xfrm>
            <a:off x="6782746" y="44857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72534" y="44857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341644" y="45953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72534" y="45953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37221" y="470248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72537" y="470248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341647" y="481201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872537" y="481201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742709" y="491890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878025" y="491890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347135" y="502844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878025" y="502844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742712" y="513560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78028" y="513560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347138" y="524513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878028" y="524513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6430444" y="44143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216" name="TextBox 215"/>
          <p:cNvSpPr txBox="1"/>
          <p:nvPr/>
        </p:nvSpPr>
        <p:spPr>
          <a:xfrm>
            <a:off x="5935837" y="495489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217" name="TextBox 216"/>
          <p:cNvSpPr txBox="1"/>
          <p:nvPr/>
        </p:nvSpPr>
        <p:spPr>
          <a:xfrm>
            <a:off x="7441160" y="441604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218" name="TextBox 217"/>
          <p:cNvSpPr txBox="1"/>
          <p:nvPr/>
        </p:nvSpPr>
        <p:spPr>
          <a:xfrm>
            <a:off x="7441160" y="462671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219" name="TextBox 218"/>
          <p:cNvSpPr txBox="1"/>
          <p:nvPr/>
        </p:nvSpPr>
        <p:spPr>
          <a:xfrm>
            <a:off x="6941872" y="45201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220" name="TextBox 219"/>
          <p:cNvSpPr txBox="1"/>
          <p:nvPr/>
        </p:nvSpPr>
        <p:spPr>
          <a:xfrm>
            <a:off x="6941872" y="47410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221" name="TextBox 220"/>
          <p:cNvSpPr txBox="1"/>
          <p:nvPr/>
        </p:nvSpPr>
        <p:spPr>
          <a:xfrm>
            <a:off x="7441160" y="484515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222" name="TextBox 221"/>
          <p:cNvSpPr txBox="1"/>
          <p:nvPr/>
        </p:nvSpPr>
        <p:spPr>
          <a:xfrm>
            <a:off x="7441160" y="50653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223" name="TextBox 222"/>
          <p:cNvSpPr txBox="1"/>
          <p:nvPr/>
        </p:nvSpPr>
        <p:spPr>
          <a:xfrm>
            <a:off x="5935837" y="452010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224" name="TextBox 223"/>
          <p:cNvSpPr txBox="1"/>
          <p:nvPr/>
        </p:nvSpPr>
        <p:spPr>
          <a:xfrm>
            <a:off x="6430444" y="463356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225" name="TextBox 224"/>
          <p:cNvSpPr txBox="1"/>
          <p:nvPr/>
        </p:nvSpPr>
        <p:spPr>
          <a:xfrm>
            <a:off x="5935837" y="47436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226" name="TextBox 225"/>
          <p:cNvSpPr txBox="1"/>
          <p:nvPr/>
        </p:nvSpPr>
        <p:spPr>
          <a:xfrm>
            <a:off x="5935837" y="5177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227" name="TextBox 226"/>
          <p:cNvSpPr txBox="1"/>
          <p:nvPr/>
        </p:nvSpPr>
        <p:spPr>
          <a:xfrm>
            <a:off x="6430444" y="50591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228" name="TextBox 227"/>
          <p:cNvSpPr txBox="1"/>
          <p:nvPr/>
        </p:nvSpPr>
        <p:spPr>
          <a:xfrm>
            <a:off x="6941872" y="49557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229" name="TextBox 228"/>
          <p:cNvSpPr txBox="1"/>
          <p:nvPr/>
        </p:nvSpPr>
        <p:spPr>
          <a:xfrm>
            <a:off x="6941872" y="51735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230" name="TextBox 229"/>
          <p:cNvSpPr txBox="1"/>
          <p:nvPr/>
        </p:nvSpPr>
        <p:spPr>
          <a:xfrm>
            <a:off x="6430444" y="484863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235" name="Straight Connector 234"/>
          <p:cNvCxnSpPr/>
          <p:nvPr/>
        </p:nvCxnSpPr>
        <p:spPr>
          <a:xfrm>
            <a:off x="1563246" y="1555268"/>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85246" y="1303595"/>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Ethernet</a:t>
            </a:r>
            <a:endParaRPr lang="fr-FR" sz="800" dirty="0">
              <a:solidFill>
                <a:schemeClr val="bg1">
                  <a:lumMod val="75000"/>
                </a:schemeClr>
              </a:solidFill>
            </a:endParaRPr>
          </a:p>
        </p:txBody>
      </p:sp>
      <p:cxnSp>
        <p:nvCxnSpPr>
          <p:cNvPr id="237" name="Straight Connector 236"/>
          <p:cNvCxnSpPr/>
          <p:nvPr/>
        </p:nvCxnSpPr>
        <p:spPr>
          <a:xfrm>
            <a:off x="2443732" y="1557574"/>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65732" y="1305901"/>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CAN</a:t>
            </a:r>
            <a:endParaRPr lang="fr-FR" sz="800" dirty="0">
              <a:solidFill>
                <a:schemeClr val="bg1">
                  <a:lumMod val="75000"/>
                </a:schemeClr>
              </a:solidFill>
            </a:endParaRPr>
          </a:p>
        </p:txBody>
      </p:sp>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5.xml><?xml version="1.0" encoding="utf-8"?>
<LongProperties xmlns="http://schemas.microsoft.com/office/2006/metadata/longProperties"/>
</file>

<file path=customXml/itemProps1.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3.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4.xml><?xml version="1.0" encoding="utf-8"?>
<ds:datastoreItem xmlns:ds="http://schemas.openxmlformats.org/officeDocument/2006/customXml" ds:itemID="{969A8A58-8A07-454F-B74A-ADBFE1673F39}">
  <ds:schemaRefs>
    <ds:schemaRef ds:uri="http://schemas.microsoft.com/office/2006/documentManagement/types"/>
    <ds:schemaRef ds:uri="http://purl.org/dc/terms/"/>
    <ds:schemaRef ds:uri="df7acb31-37ac-40e2-81bb-c44e3630f613"/>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38ef598d-997c-498b-b737-2f6b2c50ccab"/>
  </ds:schemaRefs>
</ds:datastoreItem>
</file>

<file path=customXml/itemProps5.xml><?xml version="1.0" encoding="utf-8"?>
<ds:datastoreItem xmlns:ds="http://schemas.openxmlformats.org/officeDocument/2006/customXml" ds:itemID="{D4F8651F-F702-40A8-A1AE-348B603E373A}">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5820</TotalTime>
  <Words>1207</Words>
  <Application>Microsoft Office PowerPoint</Application>
  <PresentationFormat>On-screen Show (4:3)</PresentationFormat>
  <Paragraphs>344</Paragraphs>
  <Slides>19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ATWINC1500 Xplained Pro</vt:lpstr>
      <vt:lpstr>References</vt:lpstr>
      <vt:lpstr>PowerPoint Presentation</vt:lpstr>
      <vt:lpstr>Blynk.cc</vt:lpstr>
      <vt:lpstr>PowerPoint Presentation</vt:lpstr>
      <vt:lpstr>PowerPoint Presentation</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Thibaut VIARD</cp:lastModifiedBy>
  <cp:revision>67</cp:revision>
  <cp:lastPrinted>2016-10-28T09:13:14Z</cp:lastPrinted>
  <dcterms:created xsi:type="dcterms:W3CDTF">2014-08-08T04:58:31Z</dcterms:created>
  <dcterms:modified xsi:type="dcterms:W3CDTF">2016-10-28T11:36:31Z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